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60" r:id="rId4"/>
    <p:sldId id="259" r:id="rId5"/>
    <p:sldId id="261" r:id="rId6"/>
    <p:sldId id="267" r:id="rId7"/>
    <p:sldId id="268" r:id="rId8"/>
    <p:sldId id="269"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163"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jpg>
</file>

<file path=ppt/media/image11.jpg>
</file>

<file path=ppt/media/image2.png>
</file>

<file path=ppt/media/image3.png>
</file>

<file path=ppt/media/image4.png>
</file>

<file path=ppt/media/image5.jpe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AC92D36-B943-48CF-9F6F-3D11C1A114D1}" type="datetimeFigureOut">
              <a:rPr lang="en-US" smtClean="0"/>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12DB68-A571-49DE-A05B-06283AC0F8B8}" type="slidenum">
              <a:rPr lang="en-US" smtClean="0"/>
              <a:t>‹#›</a:t>
            </a:fld>
            <a:endParaRPr lang="en-US"/>
          </a:p>
        </p:txBody>
      </p:sp>
    </p:spTree>
    <p:extLst>
      <p:ext uri="{BB962C8B-B14F-4D97-AF65-F5344CB8AC3E}">
        <p14:creationId xmlns:p14="http://schemas.microsoft.com/office/powerpoint/2010/main" val="3094221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C92D36-B943-48CF-9F6F-3D11C1A114D1}" type="datetimeFigureOut">
              <a:rPr lang="en-US" smtClean="0"/>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12DB68-A571-49DE-A05B-06283AC0F8B8}" type="slidenum">
              <a:rPr lang="en-US" smtClean="0"/>
              <a:t>‹#›</a:t>
            </a:fld>
            <a:endParaRPr lang="en-US"/>
          </a:p>
        </p:txBody>
      </p:sp>
    </p:spTree>
    <p:extLst>
      <p:ext uri="{BB962C8B-B14F-4D97-AF65-F5344CB8AC3E}">
        <p14:creationId xmlns:p14="http://schemas.microsoft.com/office/powerpoint/2010/main" val="23955886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C92D36-B943-48CF-9F6F-3D11C1A114D1}" type="datetimeFigureOut">
              <a:rPr lang="en-US" smtClean="0"/>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12DB68-A571-49DE-A05B-06283AC0F8B8}" type="slidenum">
              <a:rPr lang="en-US" smtClean="0"/>
              <a:t>‹#›</a:t>
            </a:fld>
            <a:endParaRPr lang="en-US"/>
          </a:p>
        </p:txBody>
      </p:sp>
    </p:spTree>
    <p:extLst>
      <p:ext uri="{BB962C8B-B14F-4D97-AF65-F5344CB8AC3E}">
        <p14:creationId xmlns:p14="http://schemas.microsoft.com/office/powerpoint/2010/main" val="29360878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AC92D36-B943-48CF-9F6F-3D11C1A114D1}" type="datetimeFigureOut">
              <a:rPr lang="en-US" smtClean="0"/>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12DB68-A571-49DE-A05B-06283AC0F8B8}" type="slidenum">
              <a:rPr lang="en-US" smtClean="0"/>
              <a:t>‹#›</a:t>
            </a:fld>
            <a:endParaRPr lang="en-US"/>
          </a:p>
        </p:txBody>
      </p:sp>
    </p:spTree>
    <p:extLst>
      <p:ext uri="{BB962C8B-B14F-4D97-AF65-F5344CB8AC3E}">
        <p14:creationId xmlns:p14="http://schemas.microsoft.com/office/powerpoint/2010/main" val="3573412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AC92D36-B943-48CF-9F6F-3D11C1A114D1}" type="datetimeFigureOut">
              <a:rPr lang="en-US" smtClean="0"/>
              <a:t>05/04/2023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012DB68-A571-49DE-A05B-06283AC0F8B8}" type="slidenum">
              <a:rPr lang="en-US" smtClean="0"/>
              <a:t>‹#›</a:t>
            </a:fld>
            <a:endParaRPr lang="en-US"/>
          </a:p>
        </p:txBody>
      </p:sp>
    </p:spTree>
    <p:extLst>
      <p:ext uri="{BB962C8B-B14F-4D97-AF65-F5344CB8AC3E}">
        <p14:creationId xmlns:p14="http://schemas.microsoft.com/office/powerpoint/2010/main" val="36356016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AC92D36-B943-48CF-9F6F-3D11C1A114D1}" type="datetimeFigureOut">
              <a:rPr lang="en-US" smtClean="0"/>
              <a:t>05/04/2023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12DB68-A571-49DE-A05B-06283AC0F8B8}" type="slidenum">
              <a:rPr lang="en-US" smtClean="0"/>
              <a:t>‹#›</a:t>
            </a:fld>
            <a:endParaRPr lang="en-US"/>
          </a:p>
        </p:txBody>
      </p:sp>
    </p:spTree>
    <p:extLst>
      <p:ext uri="{BB962C8B-B14F-4D97-AF65-F5344CB8AC3E}">
        <p14:creationId xmlns:p14="http://schemas.microsoft.com/office/powerpoint/2010/main" val="657512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AC92D36-B943-48CF-9F6F-3D11C1A114D1}" type="datetimeFigureOut">
              <a:rPr lang="en-US" smtClean="0"/>
              <a:t>05/04/2023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012DB68-A571-49DE-A05B-06283AC0F8B8}" type="slidenum">
              <a:rPr lang="en-US" smtClean="0"/>
              <a:t>‹#›</a:t>
            </a:fld>
            <a:endParaRPr lang="en-US"/>
          </a:p>
        </p:txBody>
      </p:sp>
    </p:spTree>
    <p:extLst>
      <p:ext uri="{BB962C8B-B14F-4D97-AF65-F5344CB8AC3E}">
        <p14:creationId xmlns:p14="http://schemas.microsoft.com/office/powerpoint/2010/main" val="3894717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AC92D36-B943-48CF-9F6F-3D11C1A114D1}" type="datetimeFigureOut">
              <a:rPr lang="en-US" smtClean="0"/>
              <a:t>05/04/2023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012DB68-A571-49DE-A05B-06283AC0F8B8}" type="slidenum">
              <a:rPr lang="en-US" smtClean="0"/>
              <a:t>‹#›</a:t>
            </a:fld>
            <a:endParaRPr lang="en-US"/>
          </a:p>
        </p:txBody>
      </p:sp>
    </p:spTree>
    <p:extLst>
      <p:ext uri="{BB962C8B-B14F-4D97-AF65-F5344CB8AC3E}">
        <p14:creationId xmlns:p14="http://schemas.microsoft.com/office/powerpoint/2010/main" val="3607854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C92D36-B943-48CF-9F6F-3D11C1A114D1}" type="datetimeFigureOut">
              <a:rPr lang="en-US" smtClean="0"/>
              <a:t>05/04/2023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012DB68-A571-49DE-A05B-06283AC0F8B8}" type="slidenum">
              <a:rPr lang="en-US" smtClean="0"/>
              <a:t>‹#›</a:t>
            </a:fld>
            <a:endParaRPr lang="en-US"/>
          </a:p>
        </p:txBody>
      </p:sp>
    </p:spTree>
    <p:extLst>
      <p:ext uri="{BB962C8B-B14F-4D97-AF65-F5344CB8AC3E}">
        <p14:creationId xmlns:p14="http://schemas.microsoft.com/office/powerpoint/2010/main" val="7616837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AC92D36-B943-48CF-9F6F-3D11C1A114D1}" type="datetimeFigureOut">
              <a:rPr lang="en-US" smtClean="0"/>
              <a:t>05/04/2023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12DB68-A571-49DE-A05B-06283AC0F8B8}" type="slidenum">
              <a:rPr lang="en-US" smtClean="0"/>
              <a:t>‹#›</a:t>
            </a:fld>
            <a:endParaRPr lang="en-US"/>
          </a:p>
        </p:txBody>
      </p:sp>
    </p:spTree>
    <p:extLst>
      <p:ext uri="{BB962C8B-B14F-4D97-AF65-F5344CB8AC3E}">
        <p14:creationId xmlns:p14="http://schemas.microsoft.com/office/powerpoint/2010/main" val="2610548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AC92D36-B943-48CF-9F6F-3D11C1A114D1}" type="datetimeFigureOut">
              <a:rPr lang="en-US" smtClean="0"/>
              <a:t>05/04/2023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012DB68-A571-49DE-A05B-06283AC0F8B8}" type="slidenum">
              <a:rPr lang="en-US" smtClean="0"/>
              <a:t>‹#›</a:t>
            </a:fld>
            <a:endParaRPr lang="en-US"/>
          </a:p>
        </p:txBody>
      </p:sp>
    </p:spTree>
    <p:extLst>
      <p:ext uri="{BB962C8B-B14F-4D97-AF65-F5344CB8AC3E}">
        <p14:creationId xmlns:p14="http://schemas.microsoft.com/office/powerpoint/2010/main" val="23809804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C92D36-B943-48CF-9F6F-3D11C1A114D1}" type="datetimeFigureOut">
              <a:rPr lang="en-US" smtClean="0"/>
              <a:t>05/04/2023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12DB68-A571-49DE-A05B-06283AC0F8B8}" type="slidenum">
              <a:rPr lang="en-US" smtClean="0"/>
              <a:t>‹#›</a:t>
            </a:fld>
            <a:endParaRPr lang="en-US"/>
          </a:p>
        </p:txBody>
      </p:sp>
    </p:spTree>
    <p:extLst>
      <p:ext uri="{BB962C8B-B14F-4D97-AF65-F5344CB8AC3E}">
        <p14:creationId xmlns:p14="http://schemas.microsoft.com/office/powerpoint/2010/main" val="24616474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stackshare.io/mysq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2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6000" b="1" dirty="0" err="1">
                <a:latin typeface="Times New Roman" panose="02020603050405020304" pitchFamily="18" charset="0"/>
                <a:cs typeface="Times New Roman" panose="02020603050405020304" pitchFamily="18" charset="0"/>
              </a:rPr>
              <a:t>Thuyết</a:t>
            </a:r>
            <a:r>
              <a:rPr lang="en-US" sz="6000" b="1" dirty="0">
                <a:latin typeface="Times New Roman" panose="02020603050405020304" pitchFamily="18" charset="0"/>
                <a:cs typeface="Times New Roman" panose="02020603050405020304" pitchFamily="18" charset="0"/>
              </a:rPr>
              <a:t> </a:t>
            </a:r>
            <a:r>
              <a:rPr lang="en-US" sz="6000" b="1" dirty="0" err="1">
                <a:latin typeface="Times New Roman" panose="02020603050405020304" pitchFamily="18" charset="0"/>
                <a:cs typeface="Times New Roman" panose="02020603050405020304" pitchFamily="18" charset="0"/>
              </a:rPr>
              <a:t>trình</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đồ</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án</a:t>
            </a:r>
            <a:r>
              <a:rPr lang="en-US" sz="6000" b="1" dirty="0">
                <a:latin typeface="Times New Roman" panose="02020603050405020304" pitchFamily="18" charset="0"/>
                <a:cs typeface="Times New Roman" panose="02020603050405020304" pitchFamily="18" charset="0"/>
              </a:rPr>
              <a:t> </a:t>
            </a:r>
            <a:br>
              <a:rPr lang="en-US" sz="6000" b="1" dirty="0">
                <a:latin typeface="Times New Roman" panose="02020603050405020304" pitchFamily="18" charset="0"/>
                <a:cs typeface="Times New Roman" panose="02020603050405020304" pitchFamily="18" charset="0"/>
              </a:rPr>
            </a:br>
            <a:r>
              <a:rPr lang="en-US" b="1" dirty="0" err="1">
                <a:latin typeface="Times New Roman" panose="02020603050405020304" pitchFamily="18" charset="0"/>
                <a:cs typeface="Times New Roman" panose="02020603050405020304" pitchFamily="18" charset="0"/>
              </a:rPr>
              <a:t>Phát</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triển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phần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mềm</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mã</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nguồn</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mở</a:t>
            </a:r>
            <a:endParaRPr lang="en-US" sz="60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394228" y="3908277"/>
            <a:ext cx="9070848" cy="457201"/>
          </a:xfrm>
        </p:spPr>
        <p:txBody>
          <a:bodyPr>
            <a:normAutofit/>
          </a:bodyPr>
          <a:lstStyle/>
          <a:p>
            <a:r>
              <a:rPr lang="en-US" sz="1800" dirty="0">
                <a:latin typeface="Times New Roman" panose="02020603050405020304" pitchFamily="18" charset="0"/>
                <a:cs typeface="Times New Roman" panose="02020603050405020304" pitchFamily="18" charset="0"/>
              </a:rPr>
              <a:t>ĐỀ TÀI :</a:t>
            </a:r>
          </a:p>
        </p:txBody>
      </p:sp>
      <p:grpSp>
        <p:nvGrpSpPr>
          <p:cNvPr id="4" name="Group 3"/>
          <p:cNvGrpSpPr/>
          <p:nvPr/>
        </p:nvGrpSpPr>
        <p:grpSpPr>
          <a:xfrm>
            <a:off x="295093" y="200722"/>
            <a:ext cx="3005667" cy="814104"/>
            <a:chOff x="935183" y="180110"/>
            <a:chExt cx="2098964" cy="584331"/>
          </a:xfrm>
        </p:grpSpPr>
        <p:sp>
          <p:nvSpPr>
            <p:cNvPr id="5" name="Rectangle: Rounded Corners 3"/>
            <p:cNvSpPr/>
            <p:nvPr/>
          </p:nvSpPr>
          <p:spPr>
            <a:xfrm>
              <a:off x="935183" y="180110"/>
              <a:ext cx="2098964" cy="584331"/>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5">
                <a:solidFill>
                  <a:schemeClr val="tx1">
                    <a:lumMod val="50000"/>
                  </a:schemeClr>
                </a:solidFill>
              </a:endParaRPr>
            </a:p>
          </p:txBody>
        </p:sp>
        <p:pic>
          <p:nvPicPr>
            <p:cNvPr id="6" name="Picture 5"/>
            <p:cNvPicPr>
              <a:picLocks noChangeAspect="1"/>
            </p:cNvPicPr>
            <p:nvPr/>
          </p:nvPicPr>
          <p:blipFill>
            <a:blip r:embed="rId2"/>
            <a:srcRect/>
            <a:stretch>
              <a:fillRect/>
            </a:stretch>
          </p:blipFill>
          <p:spPr>
            <a:xfrm>
              <a:off x="1060966" y="180110"/>
              <a:ext cx="1826614" cy="584331"/>
            </a:xfrm>
            <a:prstGeom prst="rect">
              <a:avLst/>
            </a:prstGeom>
          </p:spPr>
        </p:pic>
      </p:grpSp>
      <p:sp>
        <p:nvSpPr>
          <p:cNvPr id="7" name="Subtitle 2"/>
          <p:cNvSpPr txBox="1">
            <a:spLocks/>
          </p:cNvSpPr>
          <p:nvPr/>
        </p:nvSpPr>
        <p:spPr>
          <a:xfrm>
            <a:off x="2032101" y="4413876"/>
            <a:ext cx="9070848" cy="457201"/>
          </a:xfrm>
          <a:prstGeom prst="rect">
            <a:avLst/>
          </a:prstGeom>
        </p:spPr>
        <p:txBody>
          <a:bodyPr vert="horz" lIns="91440" tIns="45720" rIns="91440" bIns="45720" rtlCol="0">
            <a:noAutofit/>
          </a:bodyPr>
          <a:lstStyle>
            <a:lvl1pPr marL="0" indent="0" algn="ctr" defTabSz="914400" rtl="0" eaLnBrk="1" latinLnBrk="0" hangingPunct="1">
              <a:lnSpc>
                <a:spcPct val="100000"/>
              </a:lnSpc>
              <a:spcBef>
                <a:spcPts val="0"/>
              </a:spcBef>
              <a:spcAft>
                <a:spcPts val="0"/>
              </a:spcAft>
              <a:buClr>
                <a:schemeClr val="tx2"/>
              </a:buClr>
              <a:buFont typeface="Arial" pitchFamily="34" charset="0"/>
              <a:buNone/>
              <a:defRPr sz="1600" kern="1200" spc="80" baseline="0">
                <a:solidFill>
                  <a:schemeClr val="bg2"/>
                </a:solidFill>
                <a:latin typeface="+mn-lt"/>
                <a:ea typeface="+mn-ea"/>
                <a:cs typeface="+mn-cs"/>
              </a:defRPr>
            </a:lvl1pPr>
            <a:lvl2pPr marL="457200" indent="0" algn="ctr" defTabSz="914400" rtl="0" eaLnBrk="1" latinLnBrk="0" hangingPunct="1">
              <a:lnSpc>
                <a:spcPct val="100000"/>
              </a:lnSpc>
              <a:spcBef>
                <a:spcPts val="500"/>
              </a:spcBef>
              <a:buClr>
                <a:schemeClr val="tx2"/>
              </a:buClr>
              <a:buFont typeface="Arial" pitchFamily="34"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2"/>
              </a:buClr>
              <a:buFont typeface="Arial" pitchFamily="34"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2"/>
              </a:buClr>
              <a:buFont typeface="Arial" pitchFamily="34"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2"/>
              </a:buClr>
              <a:buFont typeface="Arial" pitchFamily="34"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2"/>
              </a:buClr>
              <a:buFont typeface="Arial" pitchFamily="34"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2"/>
              </a:buClr>
              <a:buFont typeface="Arial" pitchFamily="34"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2"/>
              </a:buClr>
              <a:buFont typeface="Arial" pitchFamily="34"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2"/>
              </a:buClr>
              <a:buFont typeface="Arial" pitchFamily="34" charset="0"/>
              <a:buNone/>
              <a:defRPr sz="1600" kern="1200">
                <a:solidFill>
                  <a:schemeClr val="tx1"/>
                </a:solidFill>
                <a:latin typeface="+mn-lt"/>
                <a:ea typeface="+mn-ea"/>
                <a:cs typeface="+mn-cs"/>
              </a:defRPr>
            </a:lvl9pPr>
          </a:lstStyle>
          <a:p>
            <a:pPr algn="r"/>
            <a:r>
              <a:rPr lang="en-US" sz="1800" dirty="0">
                <a:solidFill>
                  <a:schemeClr val="tx1"/>
                </a:solidFill>
                <a:effectLst/>
                <a:latin typeface="Times New Roman" panose="02020603050405020304" pitchFamily="18" charset="0"/>
                <a:ea typeface="Times New Roman" panose="02020603050405020304" pitchFamily="18" charset="0"/>
              </a:rPr>
              <a:t>WEBSITE CHIA SẼ TIN TỨC MARKETING</a:t>
            </a:r>
          </a:p>
          <a:p>
            <a:pPr algn="r"/>
            <a:r>
              <a:rPr lang="en-US" sz="1800" dirty="0">
                <a:solidFill>
                  <a:schemeClr val="tx1"/>
                </a:solidFill>
                <a:latin typeface="Times New Roman" panose="02020603050405020304" pitchFamily="18" charset="0"/>
                <a:cs typeface="Times New Roman" panose="02020603050405020304" pitchFamily="18" charset="0"/>
              </a:rPr>
              <a:t>	</a:t>
            </a:r>
          </a:p>
        </p:txBody>
      </p:sp>
      <p:sp>
        <p:nvSpPr>
          <p:cNvPr id="8" name="TextBox 7"/>
          <p:cNvSpPr txBox="1"/>
          <p:nvPr/>
        </p:nvSpPr>
        <p:spPr>
          <a:xfrm>
            <a:off x="4586333" y="5055743"/>
            <a:ext cx="4705814" cy="369332"/>
          </a:xfrm>
          <a:prstGeom prst="rect">
            <a:avLst/>
          </a:prstGeom>
          <a:noFill/>
        </p:spPr>
        <p:txBody>
          <a:bodyPr wrap="square" rtlCol="0">
            <a:spAutoFit/>
          </a:bodyPr>
          <a:lstStyle/>
          <a:p>
            <a:r>
              <a:rPr lang="en-US" dirty="0">
                <a:solidFill>
                  <a:srgbClr val="FF3300"/>
                </a:solidFill>
                <a:latin typeface="Times New Roman" panose="02020603050405020304" pitchFamily="18" charset="0"/>
                <a:cs typeface="Times New Roman" panose="02020603050405020304" pitchFamily="18" charset="0"/>
              </a:rPr>
              <a:t>GIẢNG VIÊN H</a:t>
            </a:r>
            <a:r>
              <a:rPr lang="vi-VN" dirty="0">
                <a:solidFill>
                  <a:srgbClr val="FF3300"/>
                </a:solidFill>
                <a:latin typeface="Times New Roman" panose="02020603050405020304" pitchFamily="18" charset="0"/>
                <a:cs typeface="Times New Roman" panose="02020603050405020304" pitchFamily="18" charset="0"/>
              </a:rPr>
              <a:t>ƯỚNG</a:t>
            </a:r>
            <a:r>
              <a:rPr lang="en-US" dirty="0">
                <a:solidFill>
                  <a:srgbClr val="FF3300"/>
                </a:solidFill>
                <a:latin typeface="Times New Roman" panose="02020603050405020304" pitchFamily="18" charset="0"/>
                <a:cs typeface="Times New Roman" panose="02020603050405020304" pitchFamily="18" charset="0"/>
              </a:rPr>
              <a:t> DẪN</a:t>
            </a:r>
          </a:p>
        </p:txBody>
      </p:sp>
      <p:sp>
        <p:nvSpPr>
          <p:cNvPr id="9" name="TextBox 8"/>
          <p:cNvSpPr txBox="1"/>
          <p:nvPr/>
        </p:nvSpPr>
        <p:spPr>
          <a:xfrm>
            <a:off x="7449014" y="5425075"/>
            <a:ext cx="4204010" cy="461665"/>
          </a:xfrm>
          <a:prstGeom prst="rect">
            <a:avLst/>
          </a:prstGeom>
          <a:noFill/>
        </p:spPr>
        <p:txBody>
          <a:bodyPr wrap="square" rtlCol="0">
            <a:spAutoFit/>
          </a:bodyPr>
          <a:lstStyle/>
          <a:p>
            <a:r>
              <a:rPr lang="en-US" sz="2400" dirty="0" err="1">
                <a:solidFill>
                  <a:srgbClr val="FF0000"/>
                </a:solidFill>
                <a:latin typeface="Times New Roman" panose="02020603050405020304" pitchFamily="18" charset="0"/>
                <a:cs typeface="Times New Roman" panose="02020603050405020304" pitchFamily="18" charset="0"/>
              </a:rPr>
              <a:t>ThS</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Nguyễn</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Hữu</a:t>
            </a:r>
            <a:r>
              <a:rPr lang="en-US" sz="2400" dirty="0">
                <a:solidFill>
                  <a:srgbClr val="FF0000"/>
                </a:solidFill>
                <a:latin typeface="Times New Roman" panose="02020603050405020304" pitchFamily="18" charset="0"/>
                <a:cs typeface="Times New Roman" panose="02020603050405020304" pitchFamily="18" charset="0"/>
              </a:rPr>
              <a:t> </a:t>
            </a:r>
            <a:r>
              <a:rPr lang="en-US" sz="2400" dirty="0" err="1">
                <a:solidFill>
                  <a:srgbClr val="FF0000"/>
                </a:solidFill>
                <a:latin typeface="Times New Roman" panose="02020603050405020304" pitchFamily="18" charset="0"/>
                <a:cs typeface="Times New Roman" panose="02020603050405020304" pitchFamily="18" charset="0"/>
              </a:rPr>
              <a:t>Trung</a:t>
            </a:r>
            <a:endParaRPr lang="en-US" sz="24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65064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38544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ltUpDiag">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3600" b="1" dirty="0">
                <a:latin typeface="Times New Roman" panose="02020603050405020304" pitchFamily="18" charset="0"/>
                <a:cs typeface="Times New Roman" panose="02020603050405020304" pitchFamily="18" charset="0"/>
              </a:rPr>
              <a:t>THÀNH VIÊN NHÓM </a:t>
            </a:r>
          </a:p>
        </p:txBody>
      </p:sp>
      <p:sp>
        <p:nvSpPr>
          <p:cNvPr id="4" name="Oval 3"/>
          <p:cNvSpPr/>
          <p:nvPr/>
        </p:nvSpPr>
        <p:spPr>
          <a:xfrm>
            <a:off x="4555344" y="1690686"/>
            <a:ext cx="2509024" cy="2728379"/>
          </a:xfrm>
          <a:prstGeom prst="ellipse">
            <a:avLst/>
          </a:prstGeom>
          <a:blipFill>
            <a:blip r:embed="rId2"/>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p:nvPr/>
        </p:nvSpPr>
        <p:spPr>
          <a:xfrm>
            <a:off x="838200" y="1690687"/>
            <a:ext cx="2509024" cy="2728379"/>
          </a:xfrm>
          <a:prstGeom prst="ellipse">
            <a:avLst/>
          </a:prstGeom>
          <a:blipFill>
            <a:blip r:embed="rId3"/>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8669485" y="1690686"/>
            <a:ext cx="2509024" cy="2728379"/>
          </a:xfrm>
          <a:prstGeom prst="ellipse">
            <a:avLst/>
          </a:prstGeom>
          <a:blipFill>
            <a:blip r:embed="rId4"/>
            <a:stretch>
              <a:fillRect/>
            </a:stretch>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4454983" y="4795022"/>
            <a:ext cx="2709746" cy="923330"/>
          </a:xfrm>
          <a:prstGeom prst="rect">
            <a:avLst/>
          </a:prstGeom>
          <a:noFill/>
        </p:spPr>
        <p:txBody>
          <a:bodyPr wrap="square" rtlCol="0">
            <a:spAutoFit/>
          </a:bodyPr>
          <a:lstStyle/>
          <a:p>
            <a:pPr algn="ctr"/>
            <a:r>
              <a:rPr lang="vi-VN" dirty="0">
                <a:latin typeface="+mj-lt"/>
              </a:rPr>
              <a:t>Lại Dương Công Bằng</a:t>
            </a:r>
            <a:endParaRPr lang="en-US" dirty="0">
              <a:latin typeface="+mj-lt"/>
            </a:endParaRPr>
          </a:p>
          <a:p>
            <a:pPr algn="ctr"/>
            <a:r>
              <a:rPr lang="en-US" dirty="0">
                <a:latin typeface="Times New Roman" panose="02020603050405020304" pitchFamily="18" charset="0"/>
                <a:ea typeface="Tahoma" panose="020B0604030504040204" pitchFamily="34" charset="0"/>
                <a:cs typeface="Times New Roman" panose="02020603050405020304" pitchFamily="18" charset="0"/>
              </a:rPr>
              <a:t>1911065986</a:t>
            </a:r>
          </a:p>
          <a:p>
            <a:pPr algn="ctr"/>
            <a:r>
              <a:rPr lang="en-US" b="1" u="sng" dirty="0">
                <a:latin typeface="Times New Roman" panose="02020603050405020304" pitchFamily="18" charset="0"/>
                <a:ea typeface="Tahoma" panose="020B0604030504040204" pitchFamily="34" charset="0"/>
                <a:cs typeface="Times New Roman" panose="02020603050405020304" pitchFamily="18" charset="0"/>
              </a:rPr>
              <a:t>(NHÓM TR</a:t>
            </a:r>
            <a:r>
              <a:rPr lang="vi-VN" b="1" u="sng" dirty="0">
                <a:latin typeface="Times New Roman" panose="02020603050405020304" pitchFamily="18" charset="0"/>
                <a:ea typeface="Tahoma" panose="020B0604030504040204" pitchFamily="34" charset="0"/>
                <a:cs typeface="Times New Roman" panose="02020603050405020304" pitchFamily="18" charset="0"/>
              </a:rPr>
              <a:t>ƯỞNG</a:t>
            </a:r>
            <a:r>
              <a:rPr lang="en-US" b="1" u="sng" dirty="0">
                <a:latin typeface="Times New Roman" panose="02020603050405020304" pitchFamily="18" charset="0"/>
                <a:ea typeface="Tahoma" panose="020B0604030504040204" pitchFamily="34" charset="0"/>
                <a:cs typeface="Times New Roman" panose="02020603050405020304" pitchFamily="18" charset="0"/>
              </a:rPr>
              <a:t>)</a:t>
            </a:r>
          </a:p>
        </p:txBody>
      </p:sp>
      <p:sp>
        <p:nvSpPr>
          <p:cNvPr id="12" name="TextBox 11"/>
          <p:cNvSpPr txBox="1"/>
          <p:nvPr/>
        </p:nvSpPr>
        <p:spPr>
          <a:xfrm>
            <a:off x="737839" y="4795024"/>
            <a:ext cx="2709746" cy="646331"/>
          </a:xfrm>
          <a:prstGeom prst="rect">
            <a:avLst/>
          </a:prstGeom>
          <a:noFill/>
        </p:spPr>
        <p:txBody>
          <a:bodyPr wrap="square" rtlCol="0">
            <a:spAutoFit/>
          </a:bodyPr>
          <a:lstStyle/>
          <a:p>
            <a:pPr algn="ctr"/>
            <a:r>
              <a:rPr lang="en-US" dirty="0" err="1">
                <a:latin typeface="Times New Roman" panose="02020603050405020304" pitchFamily="18" charset="0"/>
                <a:cs typeface="Times New Roman" panose="02020603050405020304" pitchFamily="18" charset="0"/>
              </a:rPr>
              <a:t>Nguyễn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Thành</a:t>
            </a:r>
            <a:r>
              <a:rPr lang="en-US" dirty="0">
                <a:latin typeface="Times New Roman" panose="02020603050405020304" pitchFamily="18" charset="0"/>
                <a:cs typeface="Times New Roman" panose="02020603050405020304" pitchFamily="18" charset="0"/>
              </a:rPr>
              <a:t> An 1911065891</a:t>
            </a:r>
            <a:endParaRPr lang="en-US" b="1" u="sng" dirty="0">
              <a:latin typeface="Times New Roman" panose="02020603050405020304" pitchFamily="18" charset="0"/>
              <a:cs typeface="Times New Roman" panose="02020603050405020304" pitchFamily="18" charset="0"/>
            </a:endParaRPr>
          </a:p>
        </p:txBody>
      </p:sp>
      <p:sp>
        <p:nvSpPr>
          <p:cNvPr id="13" name="TextBox 12"/>
          <p:cNvSpPr txBox="1"/>
          <p:nvPr/>
        </p:nvSpPr>
        <p:spPr>
          <a:xfrm>
            <a:off x="8569124" y="4795024"/>
            <a:ext cx="2709746" cy="646331"/>
          </a:xfrm>
          <a:prstGeom prst="rect">
            <a:avLst/>
          </a:prstGeom>
          <a:noFill/>
        </p:spPr>
        <p:txBody>
          <a:bodyPr wrap="square" rtlCol="0">
            <a:spAutoFit/>
          </a:bodyPr>
          <a:lstStyle/>
          <a:p>
            <a:pPr algn="ctr"/>
            <a:r>
              <a:rPr lang="en-US" dirty="0" err="1">
                <a:latin typeface="Times New Roman" panose="02020603050405020304" pitchFamily="18" charset="0"/>
                <a:cs typeface="Times New Roman" panose="02020603050405020304" pitchFamily="18" charset="0"/>
              </a:rPr>
              <a:t>Nguyễn</a:t>
            </a:r>
            <a:r>
              <a:rPr lang="en-US" dirty="0">
                <a:latin typeface="Times New Roman" panose="02020603050405020304" pitchFamily="18" charset="0"/>
                <a:cs typeface="Times New Roman" panose="02020603050405020304" pitchFamily="18" charset="0"/>
              </a:rPr>
              <a:t> Gia </a:t>
            </a:r>
            <a:r>
              <a:rPr lang="en-US" dirty="0" err="1">
                <a:latin typeface="Times New Roman" panose="02020603050405020304" pitchFamily="18" charset="0"/>
                <a:cs typeface="Times New Roman" panose="02020603050405020304" pitchFamily="18" charset="0"/>
              </a:rPr>
              <a:t>Bảo</a:t>
            </a:r>
            <a:endParaRPr lang="en-US" dirty="0">
              <a:latin typeface="Times New Roman" panose="02020603050405020304" pitchFamily="18" charset="0"/>
              <a:cs typeface="Times New Roman" panose="02020603050405020304" pitchFamily="18" charset="0"/>
            </a:endParaRPr>
          </a:p>
          <a:p>
            <a:pPr algn="ctr"/>
            <a:r>
              <a:rPr lang="en-US" dirty="0">
                <a:latin typeface="Times New Roman" panose="02020603050405020304" pitchFamily="18" charset="0"/>
                <a:cs typeface="Times New Roman" panose="02020603050405020304" pitchFamily="18" charset="0"/>
              </a:rPr>
              <a:t>19111065738</a:t>
            </a:r>
          </a:p>
        </p:txBody>
      </p:sp>
    </p:spTree>
    <p:extLst>
      <p:ext uri="{BB962C8B-B14F-4D97-AF65-F5344CB8AC3E}">
        <p14:creationId xmlns:p14="http://schemas.microsoft.com/office/powerpoint/2010/main" val="539308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b="1" dirty="0">
                <a:solidFill>
                  <a:schemeClr val="bg2">
                    <a:lumMod val="10000"/>
                  </a:schemeClr>
                </a:solidFill>
                <a:latin typeface="Times New Roman" panose="02020603050405020304" pitchFamily="18" charset="0"/>
                <a:cs typeface="Times New Roman" panose="02020603050405020304" pitchFamily="18" charset="0"/>
              </a:rPr>
              <a:t>NỘI DUNG CHÍNH</a:t>
            </a:r>
          </a:p>
        </p:txBody>
      </p:sp>
      <p:sp>
        <p:nvSpPr>
          <p:cNvPr id="3" name="Content Placeholder 2"/>
          <p:cNvSpPr>
            <a:spLocks noGrp="1"/>
          </p:cNvSpPr>
          <p:nvPr>
            <p:ph idx="1"/>
          </p:nvPr>
        </p:nvSpPr>
        <p:spPr>
          <a:xfrm>
            <a:off x="1014046" y="1690688"/>
            <a:ext cx="10515600" cy="4351338"/>
          </a:xfrm>
        </p:spPr>
        <p:txBody>
          <a:bodyPr>
            <a:noAutofit/>
          </a:bodyPr>
          <a:lstStyle/>
          <a:p>
            <a:pPr marL="514350" indent="-514350">
              <a:lnSpc>
                <a:spcPct val="250000"/>
              </a:lnSpc>
              <a:buFont typeface="+mj-lt"/>
              <a:buAutoNum type="arabicPeriod"/>
            </a:pPr>
            <a:r>
              <a:rPr lang="en-US" dirty="0" err="1">
                <a:latin typeface="Times New Roman" panose="02020603050405020304" pitchFamily="18" charset="0"/>
                <a:cs typeface="Times New Roman" panose="02020603050405020304" pitchFamily="18" charset="0"/>
              </a:rPr>
              <a:t>Giới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thiệu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tài</a:t>
            </a:r>
            <a:endParaRPr lang="en-US" dirty="0">
              <a:latin typeface="Times New Roman" panose="02020603050405020304" pitchFamily="18" charset="0"/>
              <a:cs typeface="Times New Roman" panose="02020603050405020304" pitchFamily="18" charset="0"/>
            </a:endParaRPr>
          </a:p>
          <a:p>
            <a:pPr marL="514350" indent="-514350">
              <a:lnSpc>
                <a:spcPct val="250000"/>
              </a:lnSpc>
              <a:buFont typeface="+mj-lt"/>
              <a:buAutoNum type="arabicPeriod"/>
            </a:pP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endParaRPr lang="en-US" dirty="0">
              <a:latin typeface="Times New Roman" panose="02020603050405020304" pitchFamily="18" charset="0"/>
              <a:cs typeface="Times New Roman" panose="02020603050405020304" pitchFamily="18" charset="0"/>
            </a:endParaRPr>
          </a:p>
          <a:p>
            <a:pPr marL="514350" indent="-514350">
              <a:lnSpc>
                <a:spcPct val="250000"/>
              </a:lnSpc>
              <a:buFont typeface="+mj-lt"/>
              <a:buAutoNum type="arabicPeriod"/>
            </a:pPr>
            <a:r>
              <a:rPr lang="en-US" dirty="0">
                <a:latin typeface="Times New Roman" panose="02020603050405020304" pitchFamily="18" charset="0"/>
                <a:cs typeface="Times New Roman" panose="02020603050405020304" pitchFamily="18" charset="0"/>
              </a:rPr>
              <a:t>Demo</a:t>
            </a:r>
          </a:p>
          <a:p>
            <a:pPr marL="514350" indent="-514350">
              <a:lnSpc>
                <a:spcPct val="250000"/>
              </a:lnSpc>
              <a:buFont typeface="+mj-lt"/>
              <a:buAutoNum type="arabicPeriod"/>
            </a:pPr>
            <a:endParaRPr lang="en-US" dirty="0">
              <a:latin typeface="Times New Roman" panose="02020603050405020304" pitchFamily="18" charset="0"/>
              <a:cs typeface="Times New Roman" panose="02020603050405020304" pitchFamily="18" charset="0"/>
            </a:endParaRPr>
          </a:p>
          <a:p>
            <a:pPr marL="514350" indent="-514350">
              <a:lnSpc>
                <a:spcPct val="250000"/>
              </a:lnSpc>
              <a:buFont typeface="+mj-lt"/>
              <a:buAutoNum type="arabicPeriod"/>
            </a:pPr>
            <a:endParaRPr lang="vi-VN" dirty="0">
              <a:latin typeface="Times New Roman" panose="02020603050405020304" pitchFamily="18" charset="0"/>
              <a:cs typeface="Times New Roman" panose="02020603050405020304" pitchFamily="18" charset="0"/>
            </a:endParaRPr>
          </a:p>
          <a:p>
            <a:pPr marL="514350" indent="-514350">
              <a:lnSpc>
                <a:spcPct val="250000"/>
              </a:lnSpc>
              <a:buFont typeface="+mj-lt"/>
              <a:buAutoNum type="arabicPeriod"/>
            </a:pPr>
            <a:endParaRPr lang="en-US" dirty="0">
              <a:solidFill>
                <a:schemeClr val="bg2">
                  <a:lumMod val="1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4626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42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56692" y="833764"/>
            <a:ext cx="9519297" cy="1325563"/>
          </a:xfrm>
        </p:spPr>
        <p:txBody>
          <a:bodyPr/>
          <a:lstStyle/>
          <a:p>
            <a:r>
              <a:rPr lang="en-US" b="1" dirty="0">
                <a:latin typeface="Times New Roman" panose="02020603050405020304" pitchFamily="18" charset="0"/>
                <a:cs typeface="Times New Roman" panose="02020603050405020304" pitchFamily="18" charset="0"/>
              </a:rPr>
              <a:t>1. </a:t>
            </a:r>
            <a:r>
              <a:rPr lang="en-US" b="1" dirty="0" err="1">
                <a:latin typeface="Times New Roman" panose="02020603050405020304" pitchFamily="18" charset="0"/>
                <a:cs typeface="Times New Roman" panose="02020603050405020304" pitchFamily="18" charset="0"/>
              </a:rPr>
              <a:t>Giới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thiệu</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về</a:t>
            </a:r>
            <a:r>
              <a:rPr lang="en-US" b="1" dirty="0">
                <a:latin typeface="Times New Roman" panose="02020603050405020304" pitchFamily="18" charset="0"/>
                <a:cs typeface="Times New Roman" panose="02020603050405020304" pitchFamily="18" charset="0"/>
              </a:rPr>
              <a:t> GitHub Actions</a:t>
            </a:r>
          </a:p>
        </p:txBody>
      </p:sp>
      <p:sp>
        <p:nvSpPr>
          <p:cNvPr id="8" name="TextBox 7">
            <a:extLst>
              <a:ext uri="{FF2B5EF4-FFF2-40B4-BE49-F238E27FC236}">
                <a16:creationId xmlns:a16="http://schemas.microsoft.com/office/drawing/2014/main" id="{CE0575A2-2A79-1E80-020D-5C48772A87A3}"/>
              </a:ext>
            </a:extLst>
          </p:cNvPr>
          <p:cNvSpPr txBox="1"/>
          <p:nvPr/>
        </p:nvSpPr>
        <p:spPr>
          <a:xfrm>
            <a:off x="1043609" y="2159326"/>
            <a:ext cx="9998765" cy="307853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200" dirty="0">
                <a:solidFill>
                  <a:srgbClr val="000000"/>
                </a:solidFill>
                <a:effectLst/>
                <a:latin typeface="Times New Roman" panose="02020603050405020304" pitchFamily="18" charset="0"/>
                <a:ea typeface="Times New Roman" panose="02020603050405020304" pitchFamily="18" charset="0"/>
              </a:rPr>
              <a:t>Marketing </a:t>
            </a:r>
            <a:r>
              <a:rPr lang="en-US" sz="2200" dirty="0" err="1">
                <a:solidFill>
                  <a:srgbClr val="000000"/>
                </a:solidFill>
                <a:effectLst/>
                <a:latin typeface="Times New Roman" panose="02020603050405020304" pitchFamily="18" charset="0"/>
                <a:ea typeface="Times New Roman" panose="02020603050405020304" pitchFamily="18" charset="0"/>
              </a:rPr>
              <a:t>là</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gì</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cũng</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là</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vấn</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đề</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nhận</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được</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rất</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nhiều</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sự</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quan</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tâm</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và</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được</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định</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nghĩa</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khác</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nhau</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Tuy</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nhiên</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phổ</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biến</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và</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được</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áp</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dụng</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nhiều</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nhất</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chính</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là</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định</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nghĩa</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của</a:t>
            </a:r>
            <a:r>
              <a:rPr lang="en-US" sz="2200" dirty="0">
                <a:solidFill>
                  <a:srgbClr val="000000"/>
                </a:solidFill>
                <a:effectLst/>
                <a:latin typeface="Times New Roman" panose="02020603050405020304" pitchFamily="18" charset="0"/>
                <a:ea typeface="Times New Roman" panose="02020603050405020304" pitchFamily="18" charset="0"/>
              </a:rPr>
              <a:t> Philip Kotler- cha </a:t>
            </a:r>
            <a:r>
              <a:rPr lang="en-US" sz="2200" dirty="0" err="1">
                <a:solidFill>
                  <a:srgbClr val="000000"/>
                </a:solidFill>
                <a:effectLst/>
                <a:latin typeface="Times New Roman" panose="02020603050405020304" pitchFamily="18" charset="0"/>
                <a:ea typeface="Times New Roman" panose="02020603050405020304" pitchFamily="18" charset="0"/>
              </a:rPr>
              <a:t>đẻ</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ngành</a:t>
            </a:r>
            <a:r>
              <a:rPr lang="en-US" sz="2200" dirty="0">
                <a:solidFill>
                  <a:srgbClr val="000000"/>
                </a:solidFill>
                <a:effectLst/>
                <a:latin typeface="Times New Roman" panose="02020603050405020304" pitchFamily="18" charset="0"/>
                <a:ea typeface="Times New Roman" panose="02020603050405020304" pitchFamily="18" charset="0"/>
              </a:rPr>
              <a:t> Marketing </a:t>
            </a:r>
            <a:r>
              <a:rPr lang="en-US" sz="2200" dirty="0" err="1">
                <a:solidFill>
                  <a:srgbClr val="000000"/>
                </a:solidFill>
                <a:effectLst/>
                <a:latin typeface="Times New Roman" panose="02020603050405020304" pitchFamily="18" charset="0"/>
                <a:ea typeface="Times New Roman" panose="02020603050405020304" pitchFamily="18" charset="0"/>
              </a:rPr>
              <a:t>hiện</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đại</a:t>
            </a:r>
            <a:r>
              <a:rPr lang="en-US" sz="2200" dirty="0">
                <a:solidFill>
                  <a:srgbClr val="000000"/>
                </a:solidFill>
                <a:effectLst/>
                <a:latin typeface="Times New Roman" panose="02020603050405020304" pitchFamily="18" charset="0"/>
                <a:ea typeface="Times New Roman" panose="02020603050405020304" pitchFamily="18" charset="0"/>
              </a:rPr>
              <a:t>. </a:t>
            </a:r>
          </a:p>
          <a:p>
            <a:pPr marL="285750" indent="-285750">
              <a:lnSpc>
                <a:spcPct val="150000"/>
              </a:lnSpc>
              <a:buFont typeface="Arial" panose="020B0604020202020204" pitchFamily="34" charset="0"/>
              <a:buChar char="•"/>
            </a:pPr>
            <a:r>
              <a:rPr lang="en-US" sz="2200" dirty="0" err="1">
                <a:solidFill>
                  <a:srgbClr val="000000"/>
                </a:solidFill>
                <a:effectLst/>
                <a:latin typeface="Times New Roman" panose="02020603050405020304" pitchFamily="18" charset="0"/>
                <a:ea typeface="Times New Roman" panose="02020603050405020304" pitchFamily="18" charset="0"/>
              </a:rPr>
              <a:t>Đề</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tài</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của</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chúng</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tôi</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là</a:t>
            </a:r>
            <a:r>
              <a:rPr lang="en-US" sz="2200" dirty="0">
                <a:solidFill>
                  <a:srgbClr val="000000"/>
                </a:solidFill>
                <a:effectLst/>
                <a:latin typeface="Times New Roman" panose="02020603050405020304" pitchFamily="18" charset="0"/>
                <a:ea typeface="Times New Roman" panose="02020603050405020304" pitchFamily="18" charset="0"/>
              </a:rPr>
              <a:t> Trang web chia </a:t>
            </a:r>
            <a:r>
              <a:rPr lang="en-US" sz="2200" dirty="0" err="1">
                <a:solidFill>
                  <a:srgbClr val="000000"/>
                </a:solidFill>
                <a:effectLst/>
                <a:latin typeface="Times New Roman" panose="02020603050405020304" pitchFamily="18" charset="0"/>
                <a:ea typeface="Times New Roman" panose="02020603050405020304" pitchFamily="18" charset="0"/>
              </a:rPr>
              <a:t>sẽ</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kinh</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nghiệm</a:t>
            </a:r>
            <a:r>
              <a:rPr lang="en-US" sz="2200" dirty="0">
                <a:solidFill>
                  <a:srgbClr val="000000"/>
                </a:solidFill>
                <a:effectLst/>
                <a:latin typeface="Times New Roman" panose="02020603050405020304" pitchFamily="18" charset="0"/>
                <a:ea typeface="Times New Roman" panose="02020603050405020304" pitchFamily="18" charset="0"/>
              </a:rPr>
              <a:t> marketing, </a:t>
            </a:r>
            <a:r>
              <a:rPr lang="en-US" sz="2200" dirty="0" err="1">
                <a:solidFill>
                  <a:srgbClr val="000000"/>
                </a:solidFill>
                <a:effectLst/>
                <a:latin typeface="Times New Roman" panose="02020603050405020304" pitchFamily="18" charset="0"/>
                <a:ea typeface="Times New Roman" panose="02020603050405020304" pitchFamily="18" charset="0"/>
              </a:rPr>
              <a:t>với</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mong</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muốn</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giúp</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cho</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việc</a:t>
            </a:r>
            <a:r>
              <a:rPr lang="en-US" sz="2200" dirty="0">
                <a:solidFill>
                  <a:srgbClr val="000000"/>
                </a:solidFill>
                <a:effectLst/>
                <a:latin typeface="Times New Roman" panose="02020603050405020304" pitchFamily="18" charset="0"/>
                <a:ea typeface="Times New Roman" panose="02020603050405020304" pitchFamily="18" charset="0"/>
              </a:rPr>
              <a:t> chia </a:t>
            </a:r>
            <a:r>
              <a:rPr lang="en-US" sz="2200" dirty="0" err="1">
                <a:solidFill>
                  <a:srgbClr val="000000"/>
                </a:solidFill>
                <a:effectLst/>
                <a:latin typeface="Times New Roman" panose="02020603050405020304" pitchFamily="18" charset="0"/>
                <a:ea typeface="Times New Roman" panose="02020603050405020304" pitchFamily="18" charset="0"/>
              </a:rPr>
              <a:t>sẽ</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kinh</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nghiệm</a:t>
            </a:r>
            <a:r>
              <a:rPr lang="en-US" sz="2200" dirty="0">
                <a:solidFill>
                  <a:srgbClr val="000000"/>
                </a:solidFill>
                <a:effectLst/>
                <a:latin typeface="Times New Roman" panose="02020603050405020304" pitchFamily="18" charset="0"/>
                <a:ea typeface="Times New Roman" panose="02020603050405020304" pitchFamily="18" charset="0"/>
              </a:rPr>
              <a:t>, ý </a:t>
            </a:r>
            <a:r>
              <a:rPr lang="en-US" sz="2200" dirty="0" err="1">
                <a:solidFill>
                  <a:srgbClr val="000000"/>
                </a:solidFill>
                <a:effectLst/>
                <a:latin typeface="Times New Roman" panose="02020603050405020304" pitchFamily="18" charset="0"/>
                <a:ea typeface="Times New Roman" panose="02020603050405020304" pitchFamily="18" charset="0"/>
              </a:rPr>
              <a:t>tưởng</a:t>
            </a:r>
            <a:r>
              <a:rPr lang="en-US" sz="2200" dirty="0">
                <a:solidFill>
                  <a:srgbClr val="000000"/>
                </a:solidFill>
                <a:effectLst/>
                <a:latin typeface="Times New Roman" panose="02020603050405020304" pitchFamily="18" charset="0"/>
                <a:ea typeface="Times New Roman" panose="02020603050405020304" pitchFamily="18" charset="0"/>
              </a:rPr>
              <a:t> marketing </a:t>
            </a:r>
            <a:r>
              <a:rPr lang="en-US" sz="2200" dirty="0" err="1">
                <a:solidFill>
                  <a:srgbClr val="000000"/>
                </a:solidFill>
                <a:effectLst/>
                <a:latin typeface="Times New Roman" panose="02020603050405020304" pitchFamily="18" charset="0"/>
                <a:ea typeface="Times New Roman" panose="02020603050405020304" pitchFamily="18" charset="0"/>
              </a:rPr>
              <a:t>được</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thuận</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tiện</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và</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hiệu</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quả</a:t>
            </a:r>
            <a:r>
              <a:rPr lang="en-US" sz="2200" dirty="0">
                <a:solidFill>
                  <a:srgbClr val="000000"/>
                </a:solidFill>
                <a:effectLst/>
                <a:latin typeface="Times New Roman" panose="02020603050405020304" pitchFamily="18" charset="0"/>
                <a:ea typeface="Times New Roman" panose="02020603050405020304" pitchFamily="18" charset="0"/>
              </a:rPr>
              <a:t> </a:t>
            </a:r>
            <a:r>
              <a:rPr lang="en-US" sz="2200" dirty="0" err="1">
                <a:solidFill>
                  <a:srgbClr val="000000"/>
                </a:solidFill>
                <a:effectLst/>
                <a:latin typeface="Times New Roman" panose="02020603050405020304" pitchFamily="18" charset="0"/>
                <a:ea typeface="Times New Roman" panose="02020603050405020304" pitchFamily="18" charset="0"/>
              </a:rPr>
              <a:t>hơn</a:t>
            </a:r>
            <a:r>
              <a:rPr lang="en-US" sz="2200" dirty="0">
                <a:solidFill>
                  <a:srgbClr val="000000"/>
                </a:solidFill>
                <a:effectLst/>
                <a:latin typeface="Times New Roman" panose="02020603050405020304" pitchFamily="18" charset="0"/>
                <a:ea typeface="Times New Roman" panose="02020603050405020304" pitchFamily="18" charset="0"/>
              </a:rPr>
              <a:t>.</a:t>
            </a:r>
            <a:endParaRPr lang="en-US" sz="2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1700971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7E4A99A-9473-9111-1DE8-F7506ECBC45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2.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endParaRPr lang="en-US" dirty="0"/>
          </a:p>
        </p:txBody>
      </p:sp>
      <p:sp>
        <p:nvSpPr>
          <p:cNvPr id="2" name="TextBox 1">
            <a:extLst>
              <a:ext uri="{FF2B5EF4-FFF2-40B4-BE49-F238E27FC236}">
                <a16:creationId xmlns:a16="http://schemas.microsoft.com/office/drawing/2014/main" id="{55CE2A86-AA26-F4DE-1F19-13272AA2423F}"/>
              </a:ext>
            </a:extLst>
          </p:cNvPr>
          <p:cNvSpPr txBox="1"/>
          <p:nvPr/>
        </p:nvSpPr>
        <p:spPr>
          <a:xfrm>
            <a:off x="437321" y="2037522"/>
            <a:ext cx="3876261" cy="3816429"/>
          </a:xfrm>
          <a:prstGeom prst="rect">
            <a:avLst/>
          </a:prstGeom>
          <a:noFill/>
        </p:spPr>
        <p:txBody>
          <a:bodyPr wrap="square" rtlCol="0">
            <a:spAutoFit/>
          </a:bodyPr>
          <a:lstStyle/>
          <a:p>
            <a:r>
              <a:rPr lang="en-US" sz="2200" b="0" dirty="0">
                <a:solidFill>
                  <a:srgbClr val="444444"/>
                </a:solidFill>
                <a:effectLst/>
                <a:ea typeface="Times New Roman" panose="02020603050405020304" pitchFamily="18" charset="0"/>
              </a:rPr>
              <a:t>Joomla </a:t>
            </a:r>
            <a:r>
              <a:rPr lang="en-US" sz="2200" b="0" dirty="0" err="1">
                <a:solidFill>
                  <a:srgbClr val="444444"/>
                </a:solidFill>
                <a:effectLst/>
                <a:ea typeface="Times New Roman" panose="02020603050405020304" pitchFamily="18" charset="0"/>
              </a:rPr>
              <a:t>là</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hệ</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thống</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quản</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trị</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nội</a:t>
            </a:r>
            <a:r>
              <a:rPr lang="en-US" sz="2200" b="0" dirty="0">
                <a:solidFill>
                  <a:srgbClr val="444444"/>
                </a:solidFill>
                <a:effectLst/>
                <a:ea typeface="Times New Roman" panose="02020603050405020304" pitchFamily="18" charset="0"/>
              </a:rPr>
              <a:t> dung </a:t>
            </a:r>
            <a:r>
              <a:rPr lang="en-US" sz="2200" b="0" dirty="0" err="1">
                <a:solidFill>
                  <a:srgbClr val="444444"/>
                </a:solidFill>
                <a:effectLst/>
                <a:ea typeface="Times New Roman" panose="02020603050405020304" pitchFamily="18" charset="0"/>
              </a:rPr>
              <a:t>mã</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nguồn</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mở</a:t>
            </a:r>
            <a:r>
              <a:rPr lang="en-US" sz="2200" b="0" dirty="0">
                <a:solidFill>
                  <a:srgbClr val="444444"/>
                </a:solidFill>
                <a:effectLst/>
                <a:ea typeface="Times New Roman" panose="02020603050405020304" pitchFamily="18" charset="0"/>
              </a:rPr>
              <a:t> (CMS) </a:t>
            </a:r>
            <a:r>
              <a:rPr lang="en-US" sz="2200" b="0" dirty="0" err="1">
                <a:solidFill>
                  <a:srgbClr val="444444"/>
                </a:solidFill>
                <a:effectLst/>
                <a:ea typeface="Times New Roman" panose="02020603050405020304" pitchFamily="18" charset="0"/>
              </a:rPr>
              <a:t>được</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viết</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bằng</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ngôn</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ngữ</a:t>
            </a:r>
            <a:r>
              <a:rPr lang="en-US" sz="2200" b="0" dirty="0">
                <a:solidFill>
                  <a:srgbClr val="444444"/>
                </a:solidFill>
                <a:effectLst/>
                <a:ea typeface="Times New Roman" panose="02020603050405020304" pitchFamily="18" charset="0"/>
              </a:rPr>
              <a:t> PHP </a:t>
            </a:r>
            <a:r>
              <a:rPr lang="en-US" sz="2200" b="0" dirty="0" err="1">
                <a:solidFill>
                  <a:srgbClr val="444444"/>
                </a:solidFill>
                <a:effectLst/>
                <a:ea typeface="Times New Roman" panose="02020603050405020304" pitchFamily="18" charset="0"/>
              </a:rPr>
              <a:t>và</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kết</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nối</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tới</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cơ</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sở</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dữ</a:t>
            </a:r>
            <a:r>
              <a:rPr lang="en-US" sz="2200" b="0" dirty="0">
                <a:solidFill>
                  <a:srgbClr val="444444"/>
                </a:solidFill>
                <a:effectLst/>
                <a:ea typeface="Times New Roman" panose="02020603050405020304" pitchFamily="18" charset="0"/>
              </a:rPr>
              <a:t> </a:t>
            </a:r>
            <a:r>
              <a:rPr lang="en-US" sz="2200" b="0" dirty="0" err="1">
                <a:solidFill>
                  <a:srgbClr val="444444"/>
                </a:solidFill>
                <a:effectLst/>
                <a:ea typeface="Times New Roman" panose="02020603050405020304" pitchFamily="18" charset="0"/>
              </a:rPr>
              <a:t>liệu</a:t>
            </a:r>
            <a:r>
              <a:rPr lang="en-US" sz="2200" b="0" dirty="0">
                <a:solidFill>
                  <a:srgbClr val="444444"/>
                </a:solidFill>
                <a:effectLst/>
                <a:ea typeface="Times New Roman" panose="02020603050405020304" pitchFamily="18" charset="0"/>
              </a:rPr>
              <a:t> MySQL</a:t>
            </a:r>
            <a:r>
              <a:rPr lang="en-US" sz="2200" b="1" dirty="0">
                <a:solidFill>
                  <a:srgbClr val="444444"/>
                </a:solidFill>
                <a:effectLst/>
                <a:latin typeface="Times New Roman" panose="02020603050405020304" pitchFamily="18" charset="0"/>
                <a:ea typeface="Times New Roman" panose="02020603050405020304" pitchFamily="18" charset="0"/>
              </a:rPr>
              <a:t>.</a:t>
            </a:r>
            <a:r>
              <a:rPr lang="en-US" sz="2200" dirty="0">
                <a:solidFill>
                  <a:srgbClr val="444444"/>
                </a:solidFill>
                <a:effectLst/>
                <a:latin typeface="Times New Roman" panose="02020603050405020304" pitchFamily="18" charset="0"/>
                <a:ea typeface="Times New Roman" panose="02020603050405020304" pitchFamily="18" charset="0"/>
              </a:rPr>
              <a:t> Thông qua </a:t>
            </a:r>
            <a:r>
              <a:rPr lang="en-US" sz="2200" dirty="0" err="1">
                <a:solidFill>
                  <a:srgbClr val="444444"/>
                </a:solidFill>
                <a:effectLst/>
                <a:latin typeface="Times New Roman" panose="02020603050405020304" pitchFamily="18" charset="0"/>
                <a:ea typeface="Times New Roman" panose="02020603050405020304" pitchFamily="18" charset="0"/>
              </a:rPr>
              <a:t>đó</a:t>
            </a:r>
            <a:r>
              <a:rPr lang="en-US" sz="2200" dirty="0">
                <a:solidFill>
                  <a:srgbClr val="444444"/>
                </a:solidFill>
                <a:effectLst/>
                <a:latin typeface="Times New Roman" panose="02020603050405020304" pitchFamily="18" charset="0"/>
                <a:ea typeface="Times New Roman" panose="02020603050405020304" pitchFamily="18" charset="0"/>
              </a:rPr>
              <a:t>, Joomla </a:t>
            </a:r>
            <a:r>
              <a:rPr lang="en-US" sz="2200" dirty="0" err="1">
                <a:solidFill>
                  <a:srgbClr val="444444"/>
                </a:solidFill>
                <a:effectLst/>
                <a:latin typeface="Times New Roman" panose="02020603050405020304" pitchFamily="18" charset="0"/>
                <a:ea typeface="Times New Roman" panose="02020603050405020304" pitchFamily="18" charset="0"/>
              </a:rPr>
              <a:t>cho</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phép</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người</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dùng</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dễ</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dàng</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xuất</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bản</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các</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nội</a:t>
            </a:r>
            <a:r>
              <a:rPr lang="en-US" sz="2200" dirty="0">
                <a:solidFill>
                  <a:srgbClr val="444444"/>
                </a:solidFill>
                <a:effectLst/>
                <a:latin typeface="Times New Roman" panose="02020603050405020304" pitchFamily="18" charset="0"/>
                <a:ea typeface="Times New Roman" panose="02020603050405020304" pitchFamily="18" charset="0"/>
              </a:rPr>
              <a:t> dung </a:t>
            </a:r>
            <a:r>
              <a:rPr lang="en-US" sz="2200" dirty="0" err="1">
                <a:solidFill>
                  <a:srgbClr val="444444"/>
                </a:solidFill>
                <a:effectLst/>
                <a:latin typeface="Times New Roman" panose="02020603050405020304" pitchFamily="18" charset="0"/>
                <a:ea typeface="Times New Roman" panose="02020603050405020304" pitchFamily="18" charset="0"/>
              </a:rPr>
              <a:t>của</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mình</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lên</a:t>
            </a:r>
            <a:r>
              <a:rPr lang="en-US" sz="2200" dirty="0">
                <a:solidFill>
                  <a:srgbClr val="444444"/>
                </a:solidFill>
                <a:effectLst/>
                <a:latin typeface="Times New Roman" panose="02020603050405020304" pitchFamily="18" charset="0"/>
                <a:ea typeface="Times New Roman" panose="02020603050405020304" pitchFamily="18" charset="0"/>
              </a:rPr>
              <a:t> Internet </a:t>
            </a:r>
            <a:r>
              <a:rPr lang="en-US" sz="2200" dirty="0" err="1">
                <a:solidFill>
                  <a:srgbClr val="444444"/>
                </a:solidFill>
                <a:effectLst/>
                <a:latin typeface="Times New Roman" panose="02020603050405020304" pitchFamily="18" charset="0"/>
                <a:ea typeface="Times New Roman" panose="02020603050405020304" pitchFamily="18" charset="0"/>
              </a:rPr>
              <a:t>hoặc</a:t>
            </a:r>
            <a:r>
              <a:rPr lang="en-US" sz="2200" dirty="0">
                <a:solidFill>
                  <a:srgbClr val="444444"/>
                </a:solidFill>
                <a:effectLst/>
                <a:latin typeface="Times New Roman" panose="02020603050405020304" pitchFamily="18" charset="0"/>
                <a:ea typeface="Times New Roman" panose="02020603050405020304" pitchFamily="18" charset="0"/>
              </a:rPr>
              <a:t> Intranet </a:t>
            </a:r>
            <a:r>
              <a:rPr lang="en-US" sz="2200" dirty="0" err="1">
                <a:solidFill>
                  <a:srgbClr val="444444"/>
                </a:solidFill>
                <a:effectLst/>
                <a:latin typeface="Times New Roman" panose="02020603050405020304" pitchFamily="18" charset="0"/>
                <a:ea typeface="Times New Roman" panose="02020603050405020304" pitchFamily="18" charset="0"/>
              </a:rPr>
              <a:t>cũng</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như</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quản</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lý</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toàn</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bộ</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các</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bản</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ghi</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đó</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b="0" dirty="0">
                <a:solidFill>
                  <a:srgbClr val="444444"/>
                </a:solidFill>
                <a:effectLst/>
                <a:latin typeface="Times New Roman" panose="02020603050405020304" pitchFamily="18" charset="0"/>
                <a:ea typeface="Times New Roman" panose="02020603050405020304" pitchFamily="18" charset="0"/>
              </a:rPr>
              <a:t>Joomla</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vô</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cùng</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mạnh</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mẽ</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và</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hoàn</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toàn</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miễn</a:t>
            </a:r>
            <a:r>
              <a:rPr lang="en-US" sz="2200" dirty="0">
                <a:solidFill>
                  <a:srgbClr val="444444"/>
                </a:solidFill>
                <a:effectLst/>
                <a:latin typeface="Times New Roman" panose="02020603050405020304" pitchFamily="18" charset="0"/>
                <a:ea typeface="Times New Roman" panose="02020603050405020304" pitchFamily="18" charset="0"/>
              </a:rPr>
              <a:t> </a:t>
            </a:r>
            <a:r>
              <a:rPr lang="en-US" sz="2200" dirty="0" err="1">
                <a:solidFill>
                  <a:srgbClr val="444444"/>
                </a:solidFill>
                <a:effectLst/>
                <a:latin typeface="Times New Roman" panose="02020603050405020304" pitchFamily="18" charset="0"/>
                <a:ea typeface="Times New Roman" panose="02020603050405020304" pitchFamily="18" charset="0"/>
              </a:rPr>
              <a:t>phí</a:t>
            </a:r>
            <a:r>
              <a:rPr lang="en-US" sz="2200" dirty="0">
                <a:solidFill>
                  <a:srgbClr val="444444"/>
                </a:solidFill>
                <a:effectLst/>
                <a:latin typeface="Times New Roman" panose="02020603050405020304" pitchFamily="18" charset="0"/>
                <a:ea typeface="Times New Roman" panose="02020603050405020304" pitchFamily="18" charset="0"/>
              </a:rPr>
              <a:t>. </a:t>
            </a:r>
            <a:endParaRPr lang="en-US" sz="2200" dirty="0"/>
          </a:p>
        </p:txBody>
      </p:sp>
      <p:pic>
        <p:nvPicPr>
          <p:cNvPr id="1026" name="Picture 2" descr="Joomla thể hiện sự phổ biến rộng khắp của mình ở cả thị trường Việt Nam và toàn cầu">
            <a:extLst>
              <a:ext uri="{FF2B5EF4-FFF2-40B4-BE49-F238E27FC236}">
                <a16:creationId xmlns:a16="http://schemas.microsoft.com/office/drawing/2014/main" id="{5C1B6A98-B312-11AD-FF65-B689807813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75546" y="1924602"/>
            <a:ext cx="5715000" cy="3330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874086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42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7E4A99A-9473-9111-1DE8-F7506ECBC457}"/>
              </a:ext>
            </a:extLst>
          </p:cNvPr>
          <p:cNvSpPr>
            <a:spLocks noGrp="1"/>
          </p:cNvSpPr>
          <p:nvPr>
            <p:ph type="title"/>
          </p:nvPr>
        </p:nvSpPr>
        <p:spPr>
          <a:xfrm>
            <a:off x="430696" y="96768"/>
            <a:ext cx="10515600" cy="1325563"/>
          </a:xfrm>
        </p:spPr>
        <p:txBody>
          <a:bodyPr/>
          <a:lstStyle/>
          <a:p>
            <a:r>
              <a:rPr lang="en-US" dirty="0">
                <a:latin typeface="Times New Roman" panose="02020603050405020304" pitchFamily="18" charset="0"/>
                <a:cs typeface="Times New Roman" panose="02020603050405020304" pitchFamily="18" charset="0"/>
              </a:rPr>
              <a:t>2.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endParaRPr lang="en-US" dirty="0"/>
          </a:p>
        </p:txBody>
      </p:sp>
      <p:sp>
        <p:nvSpPr>
          <p:cNvPr id="3" name="TextBox 2">
            <a:extLst>
              <a:ext uri="{FF2B5EF4-FFF2-40B4-BE49-F238E27FC236}">
                <a16:creationId xmlns:a16="http://schemas.microsoft.com/office/drawing/2014/main" id="{D757CCBB-0540-0B6F-DEA9-8503B48C0651}"/>
              </a:ext>
            </a:extLst>
          </p:cNvPr>
          <p:cNvSpPr txBox="1"/>
          <p:nvPr/>
        </p:nvSpPr>
        <p:spPr>
          <a:xfrm>
            <a:off x="430697" y="1422331"/>
            <a:ext cx="5393634" cy="5632311"/>
          </a:xfrm>
          <a:prstGeom prst="rect">
            <a:avLst/>
          </a:prstGeom>
          <a:noFill/>
        </p:spPr>
        <p:txBody>
          <a:bodyPr wrap="square" rtlCol="0">
            <a:spAutoFit/>
          </a:bodyPr>
          <a:lstStyle/>
          <a:p>
            <a:pPr marL="285750" indent="-285750" algn="just" fontAlgn="base">
              <a:buFont typeface="Arial" panose="020B0604020202020204" pitchFamily="34" charset="0"/>
              <a:buChar char="•"/>
            </a:pPr>
            <a:r>
              <a:rPr lang="vi-VN" dirty="0">
                <a:solidFill>
                  <a:srgbClr val="333333"/>
                </a:solidFill>
                <a:effectLst/>
                <a:latin typeface="+mj-lt"/>
              </a:rPr>
              <a:t>PHP là viết tắt của cụm từ Personal Home Page nay đã được chuyển thành Hypertext Preprocessor. Hiểu đơn giản thì PHP là một ngôn ngữ lập trình kịch bản (scripting language) đa mục đích. PHP được dùng phổ biến cho việc phát triển các ứng dụng web chạy trên máy chủ. Dó đó, ngôn ngữ lập trình PHP có thể xử lý các chức năng từ phía server để sinh ra mã HTML trên client như thu thập dữ liệu biểu mẫu, sửa đổi cơ sở dữ liệu, quản lý file trên server hay các hoạt động khác. </a:t>
            </a:r>
          </a:p>
          <a:p>
            <a:pPr marL="285750" indent="-285750" algn="just" fontAlgn="base">
              <a:buFont typeface="Arial" panose="020B0604020202020204" pitchFamily="34" charset="0"/>
              <a:buChar char="•"/>
            </a:pPr>
            <a:r>
              <a:rPr lang="vi-VN" dirty="0">
                <a:solidFill>
                  <a:srgbClr val="333333"/>
                </a:solidFill>
                <a:effectLst/>
                <a:latin typeface="+mj-lt"/>
              </a:rPr>
              <a:t>Hiện nay rất phổ biến việc sử dụng mã nguồn mở để nhúng vào trong HTML nhờ sử dụng cặp thẻ</a:t>
            </a:r>
          </a:p>
          <a:p>
            <a:pPr marL="285750" indent="-285750" algn="just" fontAlgn="base">
              <a:buFont typeface="Arial" panose="020B0604020202020204" pitchFamily="34" charset="0"/>
              <a:buChar char="•"/>
            </a:pPr>
            <a:r>
              <a:rPr lang="vi-VN" dirty="0">
                <a:solidFill>
                  <a:srgbClr val="333333"/>
                </a:solidFill>
                <a:effectLst/>
                <a:latin typeface="+mj-lt"/>
              </a:rPr>
              <a:t>PHP khi áp dụng trong việc tối ưu hóa cho các ứng dụng web đã đem lại những hiệu quả cao như nhanh, tiện lợi, ít lỗi mà cấu trúc tương tự như Java hay C. Ngoài ra, PHP cũng được coi là một ngôn ngữ khá dễ học và thành thạo hơn so với các ngôn ngữ khác. Vì vậy đây là lý do mà PHP ngày càng được áp dụng nhiều và trở thành ngôn ngữ lập trình phổ biến nhất.</a:t>
            </a:r>
          </a:p>
          <a:p>
            <a:pPr marL="285750" indent="-285750">
              <a:buFont typeface="Arial" panose="020B0604020202020204" pitchFamily="34" charset="0"/>
              <a:buChar char="•"/>
            </a:pPr>
            <a:endParaRPr lang="en-US" dirty="0">
              <a:latin typeface="+mj-lt"/>
            </a:endParaRPr>
          </a:p>
        </p:txBody>
      </p:sp>
      <p:pic>
        <p:nvPicPr>
          <p:cNvPr id="1026" name="Picture 2" descr="cac-cong-viec-cua-php-developer-full-stack">
            <a:extLst>
              <a:ext uri="{FF2B5EF4-FFF2-40B4-BE49-F238E27FC236}">
                <a16:creationId xmlns:a16="http://schemas.microsoft.com/office/drawing/2014/main" id="{188034D7-B21D-4CE0-5FEB-5C0FCF2F0F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46303" y="1472027"/>
            <a:ext cx="5715000" cy="342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253951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42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7E4A99A-9473-9111-1DE8-F7506ECBC45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2.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endParaRPr lang="en-US" dirty="0"/>
          </a:p>
        </p:txBody>
      </p:sp>
      <p:sp>
        <p:nvSpPr>
          <p:cNvPr id="2" name="TextBox 1">
            <a:extLst>
              <a:ext uri="{FF2B5EF4-FFF2-40B4-BE49-F238E27FC236}">
                <a16:creationId xmlns:a16="http://schemas.microsoft.com/office/drawing/2014/main" id="{40B732FF-8FAD-2880-74F8-852CEB63D701}"/>
              </a:ext>
            </a:extLst>
          </p:cNvPr>
          <p:cNvSpPr txBox="1"/>
          <p:nvPr/>
        </p:nvSpPr>
        <p:spPr>
          <a:xfrm>
            <a:off x="1033669" y="2107096"/>
            <a:ext cx="3597965" cy="3816429"/>
          </a:xfrm>
          <a:prstGeom prst="rect">
            <a:avLst/>
          </a:prstGeom>
          <a:noFill/>
        </p:spPr>
        <p:txBody>
          <a:bodyPr wrap="square" rtlCol="0">
            <a:spAutoFit/>
          </a:bodyPr>
          <a:lstStyle/>
          <a:p>
            <a:r>
              <a:rPr lang="en-US" sz="2200" dirty="0">
                <a:solidFill>
                  <a:srgbClr val="222222"/>
                </a:solidFill>
                <a:effectLst/>
                <a:latin typeface="Times New Roman" panose="02020603050405020304" pitchFamily="18" charset="0"/>
                <a:cs typeface="Times New Roman" panose="02020603050405020304" pitchFamily="18" charset="0"/>
              </a:rPr>
              <a:t>GIT </a:t>
            </a:r>
            <a:r>
              <a:rPr lang="vi-VN" sz="2200" dirty="0">
                <a:solidFill>
                  <a:srgbClr val="222222"/>
                </a:solidFill>
                <a:effectLst/>
                <a:latin typeface="Times New Roman" panose="02020603050405020304" pitchFamily="18" charset="0"/>
                <a:cs typeface="Times New Roman" panose="02020603050405020304" pitchFamily="18" charset="0"/>
              </a:rPr>
              <a:t>là một hệ thống quản lý phiên bản phân tán (Distributed Version Control System – DVCS), nó là một trong những hệ thống quản lý phiên bản phân tán phổ biến nhất hiện nay. Git cung cấp cho mỗi lập trình viên kho lưu trữ (repository) riêng chứa toàn bộ lịch sử thay đổi.</a:t>
            </a:r>
            <a:endParaRPr lang="en-US" sz="2200" dirty="0">
              <a:latin typeface="Times New Roman" panose="02020603050405020304" pitchFamily="18" charset="0"/>
              <a:cs typeface="Times New Roman" panose="02020603050405020304" pitchFamily="18" charset="0"/>
            </a:endParaRPr>
          </a:p>
        </p:txBody>
      </p:sp>
      <p:pic>
        <p:nvPicPr>
          <p:cNvPr id="2052" name="Picture 4" descr="Git là gì – Những khái niệm cơ bản khi làm việc trên Git">
            <a:extLst>
              <a:ext uri="{FF2B5EF4-FFF2-40B4-BE49-F238E27FC236}">
                <a16:creationId xmlns:a16="http://schemas.microsoft.com/office/drawing/2014/main" id="{B8A3F662-65A6-C9F3-A04C-0F09333F49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79555" y="1733467"/>
            <a:ext cx="5213074" cy="42671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2561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42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17E4A99A-9473-9111-1DE8-F7506ECBC457}"/>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2. </a:t>
            </a:r>
            <a:r>
              <a:rPr lang="en-US" dirty="0" err="1">
                <a:latin typeface="Times New Roman" panose="02020603050405020304" pitchFamily="18" charset="0"/>
                <a:cs typeface="Times New Roman" panose="02020603050405020304" pitchFamily="18" charset="0"/>
              </a:rPr>
              <a:t>Các</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công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nghệ</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sử</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dụng</a:t>
            </a:r>
            <a:endParaRPr lang="en-US" dirty="0"/>
          </a:p>
        </p:txBody>
      </p:sp>
      <p:sp>
        <p:nvSpPr>
          <p:cNvPr id="2" name="TextBox 1">
            <a:extLst>
              <a:ext uri="{FF2B5EF4-FFF2-40B4-BE49-F238E27FC236}">
                <a16:creationId xmlns:a16="http://schemas.microsoft.com/office/drawing/2014/main" id="{0EEC5552-585C-8A2F-4E70-F8331EA2F055}"/>
              </a:ext>
            </a:extLst>
          </p:cNvPr>
          <p:cNvSpPr txBox="1"/>
          <p:nvPr/>
        </p:nvSpPr>
        <p:spPr>
          <a:xfrm>
            <a:off x="838200" y="1918251"/>
            <a:ext cx="3455203" cy="3970318"/>
          </a:xfrm>
          <a:prstGeom prst="rect">
            <a:avLst/>
          </a:prstGeom>
          <a:noFill/>
        </p:spPr>
        <p:txBody>
          <a:bodyPr wrap="square" rtlCol="0">
            <a:spAutoFit/>
          </a:bodyPr>
          <a:lstStyle/>
          <a:p>
            <a:r>
              <a:rPr lang="en-US" sz="1800" spc="25" dirty="0">
                <a:solidFill>
                  <a:srgbClr val="36344D"/>
                </a:solidFill>
                <a:effectLst/>
                <a:latin typeface="Times New Roman" panose="02020603050405020304" pitchFamily="18" charset="0"/>
                <a:ea typeface="Times New Roman" panose="02020603050405020304" pitchFamily="18" charset="0"/>
              </a:rPr>
              <a:t>MySQL </a:t>
            </a:r>
            <a:r>
              <a:rPr lang="en-US" sz="1800" spc="25" dirty="0" err="1">
                <a:solidFill>
                  <a:srgbClr val="36344D"/>
                </a:solidFill>
                <a:effectLst/>
                <a:latin typeface="Times New Roman" panose="02020603050405020304" pitchFamily="18" charset="0"/>
                <a:ea typeface="Times New Roman" panose="02020603050405020304" pitchFamily="18" charset="0"/>
              </a:rPr>
              <a:t>là</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một</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trong</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số</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các</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phần</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mềm</a:t>
            </a:r>
            <a:r>
              <a:rPr lang="en-US" sz="1800" spc="25" dirty="0">
                <a:solidFill>
                  <a:srgbClr val="36344D"/>
                </a:solidFill>
                <a:effectLst/>
                <a:latin typeface="Times New Roman" panose="02020603050405020304" pitchFamily="18" charset="0"/>
                <a:ea typeface="Times New Roman" panose="02020603050405020304" pitchFamily="18" charset="0"/>
              </a:rPr>
              <a:t> RDBMS. RDBMS </a:t>
            </a:r>
            <a:r>
              <a:rPr lang="en-US" sz="1800" spc="25" dirty="0" err="1">
                <a:solidFill>
                  <a:srgbClr val="36344D"/>
                </a:solidFill>
                <a:effectLst/>
                <a:latin typeface="Times New Roman" panose="02020603050405020304" pitchFamily="18" charset="0"/>
                <a:ea typeface="Times New Roman" panose="02020603050405020304" pitchFamily="18" charset="0"/>
              </a:rPr>
              <a:t>và</a:t>
            </a:r>
            <a:r>
              <a:rPr lang="en-US" sz="1800" spc="25" dirty="0">
                <a:solidFill>
                  <a:srgbClr val="36344D"/>
                </a:solidFill>
                <a:effectLst/>
                <a:latin typeface="Times New Roman" panose="02020603050405020304" pitchFamily="18" charset="0"/>
                <a:ea typeface="Times New Roman" panose="02020603050405020304" pitchFamily="18" charset="0"/>
              </a:rPr>
              <a:t> MySQL </a:t>
            </a:r>
            <a:r>
              <a:rPr lang="en-US" sz="1800" spc="25" dirty="0" err="1">
                <a:solidFill>
                  <a:srgbClr val="36344D"/>
                </a:solidFill>
                <a:effectLst/>
                <a:latin typeface="Times New Roman" panose="02020603050405020304" pitchFamily="18" charset="0"/>
                <a:ea typeface="Times New Roman" panose="02020603050405020304" pitchFamily="18" charset="0"/>
              </a:rPr>
              <a:t>thường</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được</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cho</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là</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một</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vì</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độ</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phổ</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biến</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quá</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lớn</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của</a:t>
            </a:r>
            <a:r>
              <a:rPr lang="en-US" sz="1800" spc="25" dirty="0">
                <a:solidFill>
                  <a:srgbClr val="36344D"/>
                </a:solidFill>
                <a:effectLst/>
                <a:latin typeface="Times New Roman" panose="02020603050405020304" pitchFamily="18" charset="0"/>
                <a:ea typeface="Times New Roman" panose="02020603050405020304" pitchFamily="18" charset="0"/>
              </a:rPr>
              <a:t> MySQL.</a:t>
            </a:r>
            <a:r>
              <a:rPr lang="en-US" sz="1800" spc="25" dirty="0">
                <a:effectLst/>
                <a:latin typeface="Times New Roman" panose="02020603050405020304" pitchFamily="18" charset="0"/>
                <a:ea typeface="Times New Roman" panose="02020603050405020304" pitchFamily="18" charset="0"/>
              </a:rPr>
              <a:t> </a:t>
            </a:r>
            <a:r>
              <a:rPr lang="en-US" sz="1800" strike="noStrike" spc="25" dirty="0" err="1">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Các</a:t>
            </a:r>
            <a:r>
              <a:rPr lang="en-US" sz="1800" strike="noStrike" spc="25" dirty="0">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 </a:t>
            </a:r>
            <a:r>
              <a:rPr lang="en-US" sz="1800" strike="noStrike" spc="25" dirty="0" err="1">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ứng</a:t>
            </a:r>
            <a:r>
              <a:rPr lang="en-US" sz="1800" strike="noStrike" spc="25" dirty="0">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 </a:t>
            </a:r>
            <a:r>
              <a:rPr lang="en-US" sz="1800" strike="noStrike" spc="25" dirty="0" err="1">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dụng</a:t>
            </a:r>
            <a:r>
              <a:rPr lang="en-US" sz="1800" strike="noStrike" spc="25" dirty="0">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 web </a:t>
            </a:r>
            <a:r>
              <a:rPr lang="en-US" sz="1800" strike="noStrike" spc="25" dirty="0" err="1">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lớn</a:t>
            </a:r>
            <a:r>
              <a:rPr lang="en-US" sz="1800" strike="noStrike" spc="25" dirty="0">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 </a:t>
            </a:r>
            <a:r>
              <a:rPr lang="en-US" sz="1800" strike="noStrike" spc="25" dirty="0" err="1">
                <a:effectLst/>
                <a:latin typeface="Times New Roman" panose="02020603050405020304" pitchFamily="18" charset="0"/>
                <a:ea typeface="Times New Roman" panose="02020603050405020304" pitchFamily="18" charset="0"/>
                <a:hlinkClick r:id="rId2">
                  <a:extLst>
                    <a:ext uri="{A12FA001-AC4F-418D-AE19-62706E023703}">
                      <ahyp:hlinkClr xmlns:ahyp="http://schemas.microsoft.com/office/drawing/2018/hyperlinkcolor" val="tx"/>
                    </a:ext>
                  </a:extLst>
                </a:hlinkClick>
              </a:rPr>
              <a:t>nhất</a:t>
            </a:r>
            <a:r>
              <a:rPr lang="en-US" sz="1800" spc="25" dirty="0">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như</a:t>
            </a:r>
            <a:r>
              <a:rPr lang="en-US" sz="1800" spc="25" dirty="0">
                <a:solidFill>
                  <a:srgbClr val="36344D"/>
                </a:solidFill>
                <a:effectLst/>
                <a:latin typeface="Times New Roman" panose="02020603050405020304" pitchFamily="18" charset="0"/>
                <a:ea typeface="Times New Roman" panose="02020603050405020304" pitchFamily="18" charset="0"/>
              </a:rPr>
              <a:t> Facebook, Twitter, YouTube, Google, </a:t>
            </a:r>
            <a:r>
              <a:rPr lang="en-US" sz="1800" spc="25" dirty="0" err="1">
                <a:solidFill>
                  <a:srgbClr val="36344D"/>
                </a:solidFill>
                <a:effectLst/>
                <a:latin typeface="Times New Roman" panose="02020603050405020304" pitchFamily="18" charset="0"/>
                <a:ea typeface="Times New Roman" panose="02020603050405020304" pitchFamily="18" charset="0"/>
              </a:rPr>
              <a:t>và</a:t>
            </a:r>
            <a:r>
              <a:rPr lang="en-US" sz="1800" spc="25" dirty="0">
                <a:solidFill>
                  <a:srgbClr val="36344D"/>
                </a:solidFill>
                <a:effectLst/>
                <a:latin typeface="Times New Roman" panose="02020603050405020304" pitchFamily="18" charset="0"/>
                <a:ea typeface="Times New Roman" panose="02020603050405020304" pitchFamily="18" charset="0"/>
              </a:rPr>
              <a:t> Yahoo! </a:t>
            </a:r>
            <a:r>
              <a:rPr lang="en-US" sz="1800" spc="25" dirty="0" err="1">
                <a:solidFill>
                  <a:srgbClr val="36344D"/>
                </a:solidFill>
                <a:effectLst/>
                <a:latin typeface="Times New Roman" panose="02020603050405020304" pitchFamily="18" charset="0"/>
                <a:ea typeface="Times New Roman" panose="02020603050405020304" pitchFamily="18" charset="0"/>
              </a:rPr>
              <a:t>đều</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dùng</a:t>
            </a:r>
            <a:r>
              <a:rPr lang="en-US" sz="1800" spc="25" dirty="0">
                <a:solidFill>
                  <a:srgbClr val="36344D"/>
                </a:solidFill>
                <a:effectLst/>
                <a:latin typeface="Times New Roman" panose="02020603050405020304" pitchFamily="18" charset="0"/>
                <a:ea typeface="Times New Roman" panose="02020603050405020304" pitchFamily="18" charset="0"/>
              </a:rPr>
              <a:t> MySQL </a:t>
            </a:r>
            <a:r>
              <a:rPr lang="en-US" sz="1800" spc="25" dirty="0" err="1">
                <a:solidFill>
                  <a:srgbClr val="36344D"/>
                </a:solidFill>
                <a:effectLst/>
                <a:latin typeface="Times New Roman" panose="02020603050405020304" pitchFamily="18" charset="0"/>
                <a:ea typeface="Times New Roman" panose="02020603050405020304" pitchFamily="18" charset="0"/>
              </a:rPr>
              <a:t>cho</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mục</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đích</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lưu</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trữ</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dữ</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liệu</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Kể</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cả</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khi</a:t>
            </a:r>
            <a:r>
              <a:rPr lang="en-US" sz="1800" spc="25" dirty="0">
                <a:solidFill>
                  <a:srgbClr val="36344D"/>
                </a:solidFill>
                <a:effectLst/>
                <a:latin typeface="Times New Roman" panose="02020603050405020304" pitchFamily="18" charset="0"/>
                <a:ea typeface="Times New Roman" panose="02020603050405020304" pitchFamily="18" charset="0"/>
              </a:rPr>
              <a:t> ban </a:t>
            </a:r>
            <a:r>
              <a:rPr lang="en-US" sz="1800" spc="25" dirty="0" err="1">
                <a:solidFill>
                  <a:srgbClr val="36344D"/>
                </a:solidFill>
                <a:effectLst/>
                <a:latin typeface="Times New Roman" panose="02020603050405020304" pitchFamily="18" charset="0"/>
                <a:ea typeface="Times New Roman" panose="02020603050405020304" pitchFamily="18" charset="0"/>
              </a:rPr>
              <a:t>đầu</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nó</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chỉ</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được</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dùng</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rất</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hạn</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chế</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nhưng</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giờ</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nó</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đã</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tương</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thích</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với</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nhiều</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hạ</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tầng</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máy</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tính</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quan</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trọng</a:t>
            </a:r>
            <a:r>
              <a:rPr lang="en-US" sz="1800" spc="25" dirty="0">
                <a:solidFill>
                  <a:srgbClr val="36344D"/>
                </a:solidFill>
                <a:effectLst/>
                <a:latin typeface="Times New Roman" panose="02020603050405020304" pitchFamily="18" charset="0"/>
                <a:ea typeface="Times New Roman" panose="02020603050405020304" pitchFamily="18" charset="0"/>
              </a:rPr>
              <a:t> </a:t>
            </a:r>
            <a:r>
              <a:rPr lang="en-US" sz="1800" spc="25" dirty="0" err="1">
                <a:solidFill>
                  <a:srgbClr val="36344D"/>
                </a:solidFill>
                <a:effectLst/>
                <a:latin typeface="Times New Roman" panose="02020603050405020304" pitchFamily="18" charset="0"/>
                <a:ea typeface="Times New Roman" panose="02020603050405020304" pitchFamily="18" charset="0"/>
              </a:rPr>
              <a:t>như</a:t>
            </a:r>
            <a:r>
              <a:rPr lang="en-US" sz="1800" spc="25" dirty="0">
                <a:solidFill>
                  <a:srgbClr val="36344D"/>
                </a:solidFill>
                <a:effectLst/>
                <a:latin typeface="Times New Roman" panose="02020603050405020304" pitchFamily="18" charset="0"/>
                <a:ea typeface="Times New Roman" panose="02020603050405020304" pitchFamily="18" charset="0"/>
              </a:rPr>
              <a:t> Linux, macOS, Microsoft Windows, </a:t>
            </a:r>
            <a:r>
              <a:rPr lang="en-US" sz="1800" spc="25" dirty="0" err="1">
                <a:solidFill>
                  <a:srgbClr val="36344D"/>
                </a:solidFill>
                <a:effectLst/>
                <a:latin typeface="Times New Roman" panose="02020603050405020304" pitchFamily="18" charset="0"/>
                <a:ea typeface="Times New Roman" panose="02020603050405020304" pitchFamily="18" charset="0"/>
              </a:rPr>
              <a:t>và</a:t>
            </a:r>
            <a:r>
              <a:rPr lang="en-US" sz="1800" spc="25" dirty="0">
                <a:solidFill>
                  <a:srgbClr val="36344D"/>
                </a:solidFill>
                <a:effectLst/>
                <a:latin typeface="Times New Roman" panose="02020603050405020304" pitchFamily="18" charset="0"/>
                <a:ea typeface="Times New Roman" panose="02020603050405020304" pitchFamily="18" charset="0"/>
              </a:rPr>
              <a:t> Ubuntu</a:t>
            </a:r>
            <a:endParaRPr lang="en-US" sz="2200" dirty="0">
              <a:latin typeface="+mj-lt"/>
            </a:endParaRPr>
          </a:p>
        </p:txBody>
      </p:sp>
      <p:pic>
        <p:nvPicPr>
          <p:cNvPr id="2052" name="Picture 4" descr="Phpmyadmin là gì? Hướng dẫn sử dụng Phpmyadmin cho website">
            <a:extLst>
              <a:ext uri="{FF2B5EF4-FFF2-40B4-BE49-F238E27FC236}">
                <a16:creationId xmlns:a16="http://schemas.microsoft.com/office/drawing/2014/main" id="{906FF408-4A8C-BC68-AB71-3B160B6A59B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21112" y="2114439"/>
            <a:ext cx="6432688" cy="33823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80929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094891" y="1746738"/>
            <a:ext cx="6084277" cy="707886"/>
          </a:xfrm>
          <a:prstGeom prst="rect">
            <a:avLst/>
          </a:prstGeom>
          <a:noFill/>
        </p:spPr>
        <p:txBody>
          <a:bodyPr wrap="square" rtlCol="0">
            <a:spAutoFit/>
          </a:bodyPr>
          <a:lstStyle/>
          <a:p>
            <a:r>
              <a:rPr lang="en-US" sz="4000" dirty="0">
                <a:latin typeface="Times New Roman" panose="02020603050405020304" pitchFamily="18" charset="0"/>
                <a:cs typeface="Times New Roman" panose="02020603050405020304" pitchFamily="18" charset="0"/>
              </a:rPr>
              <a:t>DEMO TRANG WEB</a:t>
            </a:r>
          </a:p>
        </p:txBody>
      </p:sp>
    </p:spTree>
    <p:extLst>
      <p:ext uri="{BB962C8B-B14F-4D97-AF65-F5344CB8AC3E}">
        <p14:creationId xmlns:p14="http://schemas.microsoft.com/office/powerpoint/2010/main" val="28721983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161</TotalTime>
  <Words>632</Words>
  <Application>Microsoft Office PowerPoint</Application>
  <PresentationFormat>Widescreen</PresentationFormat>
  <Paragraphs>32</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Office Theme</vt:lpstr>
      <vt:lpstr>Thuyết trình đồ án  Phát triển phần mềm mã nguồn mở</vt:lpstr>
      <vt:lpstr>THÀNH VIÊN NHÓM </vt:lpstr>
      <vt:lpstr>NỘI DUNG CHÍNH</vt:lpstr>
      <vt:lpstr>1. Giới thiệu về GitHub Actions</vt:lpstr>
      <vt:lpstr>2. Các công nghệ sử dụng</vt:lpstr>
      <vt:lpstr>2. Các công nghệ sử dụng</vt:lpstr>
      <vt:lpstr>2. Các công nghệ sử dụng</vt:lpstr>
      <vt:lpstr>2. Các công nghệ sử dụng</vt:lpstr>
      <vt:lpstr>PowerPoint Presentation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Thuyết trình môn  Công cụ và môi trường phát triển phần mềm</dc:title>
  <dc:creator>HP</dc:creator>
  <cp:lastModifiedBy>nguyen gia bao</cp:lastModifiedBy>
  <cp:revision>12</cp:revision>
  <dcterms:created xsi:type="dcterms:W3CDTF">2023-03-02T11:26:02Z</dcterms:created>
  <dcterms:modified xsi:type="dcterms:W3CDTF">2023-04-05T09:15:23Z</dcterms:modified>
</cp:coreProperties>
</file>

<file path=docProps/thumbnail.jpeg>
</file>